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41" autoAdjust="0"/>
    <p:restoredTop sz="94660"/>
  </p:normalViewPr>
  <p:slideViewPr>
    <p:cSldViewPr>
      <p:cViewPr varScale="1">
        <p:scale>
          <a:sx n="69" d="100"/>
          <a:sy n="69" d="100"/>
        </p:scale>
        <p:origin x="-142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CD26DCD-C066-49D8-8D78-A0990AE4B4D3}" type="datetimeFigureOut">
              <a:rPr lang="en-US" smtClean="0"/>
              <a:pPr/>
              <a:t>1/17/2014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7A6ED06-9162-450B-A1D4-3283E53AB395}"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26DCD-C066-49D8-8D78-A0990AE4B4D3}" type="datetimeFigureOut">
              <a:rPr lang="en-US" smtClean="0"/>
              <a:pPr/>
              <a:t>1/17/2014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A6ED06-9162-450B-A1D4-3283E53AB3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26DCD-C066-49D8-8D78-A0990AE4B4D3}" type="datetimeFigureOut">
              <a:rPr lang="en-US" smtClean="0"/>
              <a:pPr/>
              <a:t>1/17/2014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A6ED06-9162-450B-A1D4-3283E53AB3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D26DCD-C066-49D8-8D78-A0990AE4B4D3}" type="datetimeFigureOut">
              <a:rPr lang="en-US" smtClean="0"/>
              <a:pPr/>
              <a:t>1/17/2014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A6ED06-9162-450B-A1D4-3283E53AB395}"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CD26DCD-C066-49D8-8D78-A0990AE4B4D3}" type="datetimeFigureOut">
              <a:rPr lang="en-US" smtClean="0"/>
              <a:pPr/>
              <a:t>1/17/2014</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F7A6ED06-9162-450B-A1D4-3283E53AB39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D26DCD-C066-49D8-8D78-A0990AE4B4D3}" type="datetimeFigureOut">
              <a:rPr lang="en-US" smtClean="0"/>
              <a:pPr/>
              <a:t>1/17/2014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A6ED06-9162-450B-A1D4-3283E53AB395}"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CD26DCD-C066-49D8-8D78-A0990AE4B4D3}" type="datetimeFigureOut">
              <a:rPr lang="en-US" smtClean="0"/>
              <a:pPr/>
              <a:t>1/17/2014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A6ED06-9162-450B-A1D4-3283E53AB395}"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D26DCD-C066-49D8-8D78-A0990AE4B4D3}" type="datetimeFigureOut">
              <a:rPr lang="en-US" smtClean="0"/>
              <a:pPr/>
              <a:t>1/17/2014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7A6ED06-9162-450B-A1D4-3283E53AB3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26DCD-C066-49D8-8D78-A0990AE4B4D3}" type="datetimeFigureOut">
              <a:rPr lang="en-US" smtClean="0"/>
              <a:pPr/>
              <a:t>1/17/2014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7A6ED06-9162-450B-A1D4-3283E53AB3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26DCD-C066-49D8-8D78-A0990AE4B4D3}" type="datetimeFigureOut">
              <a:rPr lang="en-US" smtClean="0"/>
              <a:pPr/>
              <a:t>1/17/2014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A6ED06-9162-450B-A1D4-3283E53AB395}"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26DCD-C066-49D8-8D78-A0990AE4B4D3}" type="datetimeFigureOut">
              <a:rPr lang="en-US" smtClean="0"/>
              <a:pPr/>
              <a:t>1/17/2014</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F7A6ED06-9162-450B-A1D4-3283E53AB395}"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CD26DCD-C066-49D8-8D78-A0990AE4B4D3}" type="datetimeFigureOut">
              <a:rPr lang="en-US" smtClean="0"/>
              <a:pPr/>
              <a:t>1/17/2014</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7A6ED06-9162-450B-A1D4-3283E53AB3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0"/>
            <a:ext cx="8686800" cy="3657600"/>
          </a:xfrm>
        </p:spPr>
        <p:txBody>
          <a:bodyPr>
            <a:normAutofit lnSpcReduction="10000"/>
          </a:bodyPr>
          <a:lstStyle/>
          <a:p>
            <a:r>
              <a:rPr lang="en-US" dirty="0" smtClean="0">
                <a:solidFill>
                  <a:schemeClr val="tx1"/>
                </a:solidFill>
              </a:rPr>
              <a:t>                            				</a:t>
            </a:r>
            <a:r>
              <a:rPr lang="en-US" sz="2800" dirty="0">
                <a:latin typeface="Times New Roman" pitchFamily="18" charset="0"/>
                <a:cs typeface="Times New Roman" pitchFamily="18" charset="0"/>
              </a:rPr>
              <a:t>Prepared By:</a:t>
            </a:r>
          </a:p>
          <a:p>
            <a:pPr algn="l"/>
            <a:r>
              <a:rPr lang="en-US" dirty="0" smtClean="0">
                <a:solidFill>
                  <a:schemeClr val="tx1"/>
                </a:solidFill>
              </a:rPr>
              <a:t>					</a:t>
            </a:r>
            <a:r>
              <a:rPr lang="en-US" dirty="0" err="1" smtClean="0">
                <a:solidFill>
                  <a:schemeClr val="tx1"/>
                </a:solidFill>
              </a:rPr>
              <a:t>Garvit</a:t>
            </a:r>
            <a:r>
              <a:rPr lang="en-US" dirty="0" smtClean="0">
                <a:solidFill>
                  <a:schemeClr val="tx1"/>
                </a:solidFill>
              </a:rPr>
              <a:t> Jain       (131130111009)</a:t>
            </a:r>
          </a:p>
          <a:p>
            <a:pPr algn="l"/>
            <a:r>
              <a:rPr lang="en-US" dirty="0" smtClean="0">
                <a:solidFill>
                  <a:schemeClr val="tx1"/>
                </a:solidFill>
              </a:rPr>
              <a:t>					</a:t>
            </a:r>
            <a:r>
              <a:rPr lang="en-US" dirty="0" err="1" smtClean="0">
                <a:solidFill>
                  <a:schemeClr val="tx1"/>
                </a:solidFill>
              </a:rPr>
              <a:t>Vivek</a:t>
            </a:r>
            <a:r>
              <a:rPr lang="en-US" dirty="0" smtClean="0">
                <a:solidFill>
                  <a:schemeClr val="tx1"/>
                </a:solidFill>
              </a:rPr>
              <a:t> </a:t>
            </a:r>
            <a:r>
              <a:rPr lang="en-US" dirty="0" err="1" smtClean="0">
                <a:solidFill>
                  <a:schemeClr val="tx1"/>
                </a:solidFill>
              </a:rPr>
              <a:t>Jani</a:t>
            </a:r>
            <a:r>
              <a:rPr lang="en-US" dirty="0" smtClean="0">
                <a:solidFill>
                  <a:schemeClr val="tx1"/>
                </a:solidFill>
              </a:rPr>
              <a:t>        (131130111036)</a:t>
            </a:r>
          </a:p>
          <a:p>
            <a:pPr algn="l"/>
            <a:r>
              <a:rPr lang="en-US" dirty="0" smtClean="0">
                <a:solidFill>
                  <a:schemeClr val="tx1"/>
                </a:solidFill>
              </a:rPr>
              <a:t>					</a:t>
            </a:r>
            <a:r>
              <a:rPr lang="en-US" dirty="0" err="1" smtClean="0">
                <a:solidFill>
                  <a:schemeClr val="tx1"/>
                </a:solidFill>
              </a:rPr>
              <a:t>Chetan</a:t>
            </a:r>
            <a:r>
              <a:rPr lang="en-US" dirty="0" smtClean="0">
                <a:solidFill>
                  <a:schemeClr val="tx1"/>
                </a:solidFill>
              </a:rPr>
              <a:t> </a:t>
            </a:r>
            <a:r>
              <a:rPr lang="en-US" dirty="0" err="1" smtClean="0">
                <a:solidFill>
                  <a:schemeClr val="tx1"/>
                </a:solidFill>
              </a:rPr>
              <a:t>Rana</a:t>
            </a:r>
            <a:r>
              <a:rPr lang="en-US" dirty="0" smtClean="0">
                <a:solidFill>
                  <a:schemeClr val="tx1"/>
                </a:solidFill>
              </a:rPr>
              <a:t>     (131130111032)</a:t>
            </a:r>
          </a:p>
          <a:p>
            <a:pPr algn="l"/>
            <a:r>
              <a:rPr lang="en-US" smtClean="0">
                <a:solidFill>
                  <a:schemeClr val="tx1"/>
                </a:solidFill>
              </a:rPr>
              <a:t>Sub: Elements </a:t>
            </a:r>
            <a:r>
              <a:rPr lang="en-US" dirty="0" smtClean="0">
                <a:solidFill>
                  <a:schemeClr val="tx1"/>
                </a:solidFill>
              </a:rPr>
              <a:t>o</a:t>
            </a:r>
            <a:r>
              <a:rPr lang="en-US" smtClean="0">
                <a:solidFill>
                  <a:schemeClr val="tx1"/>
                </a:solidFill>
              </a:rPr>
              <a:t>f </a:t>
            </a:r>
            <a:r>
              <a:rPr lang="en-US" dirty="0" smtClean="0">
                <a:solidFill>
                  <a:schemeClr val="tx1"/>
                </a:solidFill>
              </a:rPr>
              <a:t>Elect. </a:t>
            </a:r>
            <a:r>
              <a:rPr lang="en-US" dirty="0" err="1" smtClean="0">
                <a:solidFill>
                  <a:schemeClr val="tx1"/>
                </a:solidFill>
              </a:rPr>
              <a:t>Engg</a:t>
            </a:r>
            <a:r>
              <a:rPr lang="en-US" dirty="0" smtClean="0">
                <a:solidFill>
                  <a:schemeClr val="tx1"/>
                </a:solidFill>
              </a:rPr>
              <a:t>(2110005)</a:t>
            </a:r>
            <a:endParaRPr lang="en-US" dirty="0" smtClean="0">
              <a:solidFill>
                <a:schemeClr val="tx1"/>
              </a:solidFill>
            </a:endParaRPr>
          </a:p>
          <a:p>
            <a:r>
              <a:rPr lang="en-US" dirty="0" smtClean="0">
                <a:solidFill>
                  <a:schemeClr val="tx1"/>
                </a:solidFill>
              </a:rPr>
              <a:t>					SAL College of Engineering </a:t>
            </a:r>
          </a:p>
          <a:p>
            <a:r>
              <a:rPr lang="en-US" dirty="0" smtClean="0">
                <a:solidFill>
                  <a:schemeClr val="tx1"/>
                </a:solidFill>
              </a:rPr>
              <a:t>				           Opposite Science city, Bhadaj </a:t>
            </a:r>
          </a:p>
          <a:p>
            <a:r>
              <a:rPr lang="en-US" dirty="0" smtClean="0">
                <a:solidFill>
                  <a:schemeClr val="tx1"/>
                </a:solidFill>
              </a:rPr>
              <a:t>                                                                                  AHMEDABAD</a:t>
            </a:r>
            <a:endParaRPr lang="en-US" dirty="0">
              <a:solidFill>
                <a:schemeClr val="tx1"/>
              </a:solidFill>
            </a:endParaRPr>
          </a:p>
        </p:txBody>
      </p:sp>
      <p:sp>
        <p:nvSpPr>
          <p:cNvPr id="2" name="Title 1"/>
          <p:cNvSpPr>
            <a:spLocks noGrp="1"/>
          </p:cNvSpPr>
          <p:nvPr>
            <p:ph type="ctrTitle"/>
          </p:nvPr>
        </p:nvSpPr>
        <p:spPr/>
        <p:txBody>
          <a:bodyPr>
            <a:normAutofit fontScale="90000"/>
          </a:bodyPr>
          <a:lstStyle/>
          <a:p>
            <a:r>
              <a:rPr lang="en-US" sz="4800" dirty="0" smtClean="0"/>
              <a:t>PRESENTATION ON</a:t>
            </a:r>
            <a:br>
              <a:rPr lang="en-US" sz="4800" dirty="0" smtClean="0"/>
            </a:br>
            <a:r>
              <a:rPr lang="en-US" sz="4800" dirty="0" smtClean="0"/>
              <a:t>Electrostatics</a:t>
            </a:r>
            <a:endParaRPr lang="en-US" sz="4800"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Electric potential</a:t>
            </a:r>
            <a:endParaRPr lang="en-US" dirty="0">
              <a:solidFill>
                <a:srgbClr val="002060"/>
              </a:solidFill>
            </a:endParaRPr>
          </a:p>
        </p:txBody>
      </p:sp>
      <p:sp>
        <p:nvSpPr>
          <p:cNvPr id="3" name="Content Placeholder 2"/>
          <p:cNvSpPr>
            <a:spLocks noGrp="1"/>
          </p:cNvSpPr>
          <p:nvPr>
            <p:ph sz="quarter" idx="1"/>
          </p:nvPr>
        </p:nvSpPr>
        <p:spPr/>
        <p:txBody>
          <a:bodyPr/>
          <a:lstStyle/>
          <a:p>
            <a:r>
              <a:rPr lang="en-US" dirty="0" smtClean="0"/>
              <a:t>The electric potential at a point is equal to the electric potential energy (measured in joules) of any charged particle at that location divided by the charge(measured in coulombs) of the particle. Since the charge of the test particle has been divided out, the electric potential is a "property" related only to the electric field itself and not the test particle. The electric potential can be calculated at a point in either a static (time-invariant) electric field or in a dynamic (varying with time) electric field at a specific time, and has the units of joules per coulomb (</a:t>
            </a:r>
            <a:r>
              <a:rPr lang="en-US" i="1" dirty="0" smtClean="0"/>
              <a:t>J C</a:t>
            </a:r>
            <a:r>
              <a:rPr lang="en-US" baseline="30000" dirty="0" smtClean="0"/>
              <a:t>–1</a:t>
            </a:r>
            <a:r>
              <a:rPr lang="en-US" dirty="0" smtClean="0"/>
              <a:t>), or volts (</a:t>
            </a:r>
            <a:r>
              <a:rPr lang="en-US" i="1" dirty="0" smtClean="0"/>
              <a:t>V</a:t>
            </a:r>
            <a:r>
              <a:rPr lang="en-US" dirty="0" smtClean="0"/>
              <a:t>).</a:t>
            </a:r>
          </a:p>
          <a:p>
            <a:endParaRPr lang="en-US" dirty="0"/>
          </a:p>
        </p:txBody>
      </p:sp>
      <p:pic>
        <p:nvPicPr>
          <p:cNvPr id="4" name="Picture 3" descr="V_\mathbf{E} = - \int_C \mathbf{E} \cdot \mathrm{d} \boldsymbol{\ell} \,"/>
          <p:cNvPicPr/>
          <p:nvPr/>
        </p:nvPicPr>
        <p:blipFill>
          <a:blip r:embed="rId2"/>
          <a:srcRect/>
          <a:stretch>
            <a:fillRect/>
          </a:stretch>
        </p:blipFill>
        <p:spPr bwMode="auto">
          <a:xfrm>
            <a:off x="2590800" y="5715000"/>
            <a:ext cx="38862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Potential difference</a:t>
            </a:r>
            <a:endParaRPr lang="en-US" dirty="0">
              <a:solidFill>
                <a:srgbClr val="002060"/>
              </a:solidFill>
            </a:endParaRPr>
          </a:p>
        </p:txBody>
      </p:sp>
      <p:sp>
        <p:nvSpPr>
          <p:cNvPr id="3" name="Content Placeholder 2"/>
          <p:cNvSpPr>
            <a:spLocks noGrp="1"/>
          </p:cNvSpPr>
          <p:nvPr>
            <p:ph sz="quarter" idx="1"/>
          </p:nvPr>
        </p:nvSpPr>
        <p:spPr/>
        <p:txBody>
          <a:bodyPr/>
          <a:lstStyle/>
          <a:p>
            <a:r>
              <a:rPr lang="en-US" dirty="0" smtClean="0"/>
              <a:t>Potential difference is defined as the work done in moving a unit positive charge within an electric field from a point of lower potential difference to a point of higher potential difference </a:t>
            </a:r>
          </a:p>
          <a:p>
            <a:r>
              <a:rPr lang="en-US" dirty="0" smtClean="0"/>
              <a:t>It`s unit is ‘volts’.</a:t>
            </a:r>
          </a:p>
          <a:p>
            <a:endParaRPr lang="en-US" dirty="0"/>
          </a:p>
        </p:txBody>
      </p:sp>
      <p:pic>
        <p:nvPicPr>
          <p:cNvPr id="5" name="Picture 4" descr="\Delta V_{BA} = V_B - V_A = - \int_{r_0}^{B} \vec{E} \cdot d\vec{l} - \left( - \int_{r_0}^{A} \vec{E} \cdot d\vec{l} \right) "/>
          <p:cNvPicPr/>
          <p:nvPr/>
        </p:nvPicPr>
        <p:blipFill>
          <a:blip r:embed="rId2"/>
          <a:srcRect/>
          <a:stretch>
            <a:fillRect/>
          </a:stretch>
        </p:blipFill>
        <p:spPr bwMode="auto">
          <a:xfrm>
            <a:off x="1143000" y="3581400"/>
            <a:ext cx="4953000" cy="868045"/>
          </a:xfrm>
          <a:prstGeom prst="rect">
            <a:avLst/>
          </a:prstGeom>
          <a:noFill/>
          <a:ln w="9525">
            <a:noFill/>
            <a:miter lim="800000"/>
            <a:headEnd/>
            <a:tailEnd/>
          </a:ln>
        </p:spPr>
      </p:pic>
      <p:pic>
        <p:nvPicPr>
          <p:cNvPr id="6" name="Picture 5" descr=" = \int_{B}^{r_0} \vec{E} \cdot d\vec{l} + \int_{r_0}^{A} \vec{E} \cdot d\vec{l} = \int_{B}^{A} \vec{E} \cdot d\vec{l}"/>
          <p:cNvPicPr/>
          <p:nvPr/>
        </p:nvPicPr>
        <p:blipFill>
          <a:blip r:embed="rId3"/>
          <a:srcRect/>
          <a:stretch>
            <a:fillRect/>
          </a:stretch>
        </p:blipFill>
        <p:spPr bwMode="auto">
          <a:xfrm>
            <a:off x="1143000" y="4419600"/>
            <a:ext cx="4572000" cy="796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3535362"/>
          </a:xfrm>
        </p:spPr>
        <p:txBody>
          <a:bodyPr>
            <a:normAutofit/>
          </a:bodyPr>
          <a:lstStyle/>
          <a:p>
            <a:r>
              <a:rPr lang="en-US" sz="4800" dirty="0" smtClean="0">
                <a:solidFill>
                  <a:schemeClr val="tx1"/>
                </a:solidFill>
              </a:rPr>
              <a:t/>
            </a:r>
            <a:br>
              <a:rPr lang="en-US" sz="4800" dirty="0" smtClean="0">
                <a:solidFill>
                  <a:schemeClr val="tx1"/>
                </a:solidFill>
              </a:rPr>
            </a:br>
            <a:r>
              <a:rPr lang="en-US" sz="4800" dirty="0" smtClean="0">
                <a:solidFill>
                  <a:schemeClr val="tx1"/>
                </a:solidFill>
              </a:rPr>
              <a:t>           </a:t>
            </a:r>
            <a:r>
              <a:rPr lang="en-US" sz="8000" dirty="0" smtClean="0">
                <a:solidFill>
                  <a:srgbClr val="FF0000"/>
                </a:solidFill>
              </a:rPr>
              <a:t>Thank you</a:t>
            </a:r>
            <a:endParaRPr lang="en-US" sz="4800" dirty="0">
              <a:solidFill>
                <a:srgbClr val="FF0000"/>
              </a:solidFill>
            </a:endParaRPr>
          </a:p>
        </p:txBody>
      </p:sp>
      <p:sp>
        <p:nvSpPr>
          <p:cNvPr id="3" name="Content Placeholder 2"/>
          <p:cNvSpPr>
            <a:spLocks noGrp="1"/>
          </p:cNvSpPr>
          <p:nvPr>
            <p:ph sz="quarter"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latin typeface="Times New Roman" pitchFamily="18" charset="0"/>
                <a:cs typeface="Times New Roman" pitchFamily="18" charset="0"/>
              </a:rPr>
              <a:t>Introduction</a:t>
            </a:r>
            <a:endParaRPr lang="en-US" dirty="0">
              <a:solidFill>
                <a:srgbClr val="002060"/>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b="1" dirty="0" smtClean="0"/>
              <a:t>Electrostatics</a:t>
            </a:r>
            <a:r>
              <a:rPr lang="en-US" dirty="0" smtClean="0"/>
              <a:t> is a branch of physics that deals with the phenomena and properties of stationary or slow-moving electric charges with no acceleration.</a:t>
            </a:r>
          </a:p>
          <a:p>
            <a:r>
              <a:rPr lang="en-US" dirty="0" smtClean="0"/>
              <a:t>There are many examples of electrostatic phenomena, from those as simple as the attraction of the plastic wrap to your hand after you remove it from a package, to the apparently spontaneous explosion of grain silos, to damage of electronic components during manufacturing, to the operation of photocopiers.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Coulomb's Law</a:t>
            </a:r>
            <a:endParaRPr lang="en-US" dirty="0">
              <a:solidFill>
                <a:srgbClr val="002060"/>
              </a:solidFill>
            </a:endParaRPr>
          </a:p>
        </p:txBody>
      </p:sp>
      <p:sp>
        <p:nvSpPr>
          <p:cNvPr id="3" name="Content Placeholder 2"/>
          <p:cNvSpPr>
            <a:spLocks noGrp="1"/>
          </p:cNvSpPr>
          <p:nvPr>
            <p:ph sz="quarter" idx="1"/>
          </p:nvPr>
        </p:nvSpPr>
        <p:spPr>
          <a:xfrm>
            <a:off x="914400" y="1447800"/>
            <a:ext cx="7772400" cy="4953000"/>
          </a:xfrm>
        </p:spPr>
        <p:txBody>
          <a:bodyPr/>
          <a:lstStyle/>
          <a:p>
            <a:r>
              <a:rPr lang="en-US" dirty="0" smtClean="0"/>
              <a:t>Coulomb's law states that:</a:t>
            </a:r>
          </a:p>
          <a:p>
            <a:r>
              <a:rPr lang="en-US" i="1" dirty="0" smtClean="0"/>
              <a:t>The magnitude of the electrostatic force of interaction between two point charges is directly proportional to the scalar multiplication of the magnitudes of charges and inversely proportional to the square of the distance between them. The force is along the straight line joining them. If the two charges have the same sign, the electrostatic force between them is repulsive; if they have different sign, the force between them is attractive.</a:t>
            </a:r>
            <a:r>
              <a:rPr lang="en-US" dirty="0" smtClean="0"/>
              <a:t/>
            </a:r>
            <a:br>
              <a:rPr lang="en-US" dirty="0" smtClean="0"/>
            </a:br>
            <a:endParaRPr lang="en-US" dirty="0"/>
          </a:p>
        </p:txBody>
      </p:sp>
      <p:pic>
        <p:nvPicPr>
          <p:cNvPr id="1026" name="Picture 2" descr="C:\Users\lenovo\Desktop\392px-Coulombslaw.svg.png"/>
          <p:cNvPicPr>
            <a:picLocks noChangeAspect="1" noChangeArrowheads="1"/>
          </p:cNvPicPr>
          <p:nvPr/>
        </p:nvPicPr>
        <p:blipFill>
          <a:blip r:embed="rId2"/>
          <a:srcRect/>
          <a:stretch>
            <a:fillRect/>
          </a:stretch>
        </p:blipFill>
        <p:spPr bwMode="auto">
          <a:xfrm>
            <a:off x="2819400" y="5029200"/>
            <a:ext cx="3733800" cy="63817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sz="quarter" idx="1"/>
          </p:nvPr>
        </p:nvSpPr>
        <p:spPr>
          <a:xfrm>
            <a:off x="914400" y="1066800"/>
            <a:ext cx="7772400" cy="4953000"/>
          </a:xfrm>
        </p:spPr>
        <p:txBody>
          <a:bodyPr/>
          <a:lstStyle/>
          <a:p>
            <a:pPr>
              <a:buNone/>
            </a:pPr>
            <a:r>
              <a:rPr lang="en-US" dirty="0" smtClean="0"/>
              <a:t>The of the law is given by :</a:t>
            </a:r>
          </a:p>
          <a:p>
            <a:pPr>
              <a:buNone/>
            </a:pPr>
            <a:endParaRPr lang="en-US" dirty="0" smtClean="0"/>
          </a:p>
          <a:p>
            <a:pPr>
              <a:buNone/>
            </a:pPr>
            <a:endParaRPr lang="en-US" dirty="0" smtClean="0"/>
          </a:p>
          <a:p>
            <a:pPr>
              <a:buNone/>
            </a:pPr>
            <a:endParaRPr lang="en-US" dirty="0" smtClean="0"/>
          </a:p>
          <a:p>
            <a:pPr>
              <a:buNone/>
            </a:pPr>
            <a:r>
              <a:rPr lang="en-US" dirty="0" smtClean="0"/>
              <a:t>Where,</a:t>
            </a:r>
          </a:p>
          <a:p>
            <a:pPr>
              <a:buNone/>
            </a:pPr>
            <a:r>
              <a:rPr lang="en-US" dirty="0" smtClean="0"/>
              <a:t> F =electrostatic force</a:t>
            </a:r>
          </a:p>
          <a:p>
            <a:pPr>
              <a:buNone/>
            </a:pPr>
            <a:r>
              <a:rPr lang="en-US" dirty="0" smtClean="0"/>
              <a:t>q= charge</a:t>
            </a:r>
          </a:p>
          <a:p>
            <a:pPr>
              <a:buNone/>
            </a:pPr>
            <a:r>
              <a:rPr lang="en-US" dirty="0" smtClean="0"/>
              <a:t>r=distance between charges</a:t>
            </a:r>
          </a:p>
        </p:txBody>
      </p:sp>
      <p:pic>
        <p:nvPicPr>
          <p:cNvPr id="4" name="Picture 3" descr="|\boldsymbol{F}|=k_e{|q_1q_2|\over r^2}"/>
          <p:cNvPicPr/>
          <p:nvPr/>
        </p:nvPicPr>
        <p:blipFill>
          <a:blip r:embed="rId2"/>
          <a:srcRect/>
          <a:stretch>
            <a:fillRect/>
          </a:stretch>
        </p:blipFill>
        <p:spPr bwMode="auto">
          <a:xfrm>
            <a:off x="1524000" y="1828800"/>
            <a:ext cx="2076133" cy="8877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Electric Field</a:t>
            </a:r>
            <a:endParaRPr lang="en-US" dirty="0">
              <a:solidFill>
                <a:srgbClr val="002060"/>
              </a:solidFill>
            </a:endParaRPr>
          </a:p>
        </p:txBody>
      </p:sp>
      <p:sp>
        <p:nvSpPr>
          <p:cNvPr id="3" name="Content Placeholder 2"/>
          <p:cNvSpPr>
            <a:spLocks noGrp="1"/>
          </p:cNvSpPr>
          <p:nvPr>
            <p:ph sz="quarter" idx="1"/>
          </p:nvPr>
        </p:nvSpPr>
        <p:spPr/>
        <p:txBody>
          <a:bodyPr/>
          <a:lstStyle/>
          <a:p>
            <a:r>
              <a:rPr lang="en-US" dirty="0" smtClean="0"/>
              <a:t>The electric field describes the electric force experienced by a motionless positively electrically charged test particle at any point in space relative to the source(s) of the field. The concept of an electric field was introduced by Michael Faraday.</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Electric lines of Force</a:t>
            </a:r>
            <a:endParaRPr lang="en-US" dirty="0">
              <a:solidFill>
                <a:srgbClr val="002060"/>
              </a:solidFill>
            </a:endParaRPr>
          </a:p>
        </p:txBody>
      </p:sp>
      <p:sp>
        <p:nvSpPr>
          <p:cNvPr id="3" name="Content Placeholder 2"/>
          <p:cNvSpPr>
            <a:spLocks noGrp="1"/>
          </p:cNvSpPr>
          <p:nvPr>
            <p:ph sz="quarter" idx="1"/>
          </p:nvPr>
        </p:nvSpPr>
        <p:spPr/>
        <p:txBody>
          <a:bodyPr/>
          <a:lstStyle/>
          <a:p>
            <a:r>
              <a:rPr lang="en-US" dirty="0" smtClean="0"/>
              <a:t>Properties :</a:t>
            </a:r>
          </a:p>
          <a:p>
            <a:r>
              <a:rPr lang="en-US" dirty="0" smtClean="0"/>
              <a:t>1)  They always originate on a positive charge and terminate on a negative charge.</a:t>
            </a:r>
          </a:p>
          <a:p>
            <a:r>
              <a:rPr lang="en-US" dirty="0" smtClean="0"/>
              <a:t>2) They always leave or enter a conducting surface at right angles to it.</a:t>
            </a:r>
          </a:p>
          <a:p>
            <a:r>
              <a:rPr lang="en-US" dirty="0" smtClean="0"/>
              <a:t>3) They never cross or touch each other.</a:t>
            </a:r>
          </a:p>
          <a:p>
            <a:r>
              <a:rPr lang="en-US" dirty="0" smtClean="0"/>
              <a:t>4)  Lines of force which have same direction repel each other and having opposite direction attract each other.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Electric lines of force</a:t>
            </a:r>
            <a:endParaRPr lang="en-US" dirty="0"/>
          </a:p>
        </p:txBody>
      </p:sp>
      <p:pic>
        <p:nvPicPr>
          <p:cNvPr id="4" name="Picture 2" descr="C:\Users\lenovo\Desktop\220px-VFPt_charges_plus_minus_thumb.svg.png"/>
          <p:cNvPicPr>
            <a:picLocks noChangeAspect="1" noChangeArrowheads="1"/>
          </p:cNvPicPr>
          <p:nvPr/>
        </p:nvPicPr>
        <p:blipFill>
          <a:blip r:embed="rId2"/>
          <a:srcRect/>
          <a:stretch>
            <a:fillRect/>
          </a:stretch>
        </p:blipFill>
        <p:spPr bwMode="auto">
          <a:xfrm>
            <a:off x="1676400" y="2590800"/>
            <a:ext cx="5562600" cy="23622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Electric Flux Density</a:t>
            </a:r>
            <a:endParaRPr lang="en-US" dirty="0">
              <a:solidFill>
                <a:srgbClr val="002060"/>
              </a:solidFill>
            </a:endParaRPr>
          </a:p>
        </p:txBody>
      </p:sp>
      <p:sp>
        <p:nvSpPr>
          <p:cNvPr id="3" name="Content Placeholder 2"/>
          <p:cNvSpPr>
            <a:spLocks noGrp="1"/>
          </p:cNvSpPr>
          <p:nvPr>
            <p:ph sz="quarter" idx="1"/>
          </p:nvPr>
        </p:nvSpPr>
        <p:spPr/>
        <p:txBody>
          <a:bodyPr>
            <a:normAutofit lnSpcReduction="10000"/>
          </a:bodyPr>
          <a:lstStyle/>
          <a:p>
            <a:r>
              <a:rPr lang="en-US" dirty="0" smtClean="0"/>
              <a:t>It is defined as the </a:t>
            </a:r>
            <a:r>
              <a:rPr lang="en-US" i="1" dirty="0" smtClean="0"/>
              <a:t>flux per unit cross sectional area emanating normally from surface. </a:t>
            </a:r>
          </a:p>
          <a:p>
            <a:r>
              <a:rPr lang="en-US" i="1" dirty="0" smtClean="0"/>
              <a:t>It is independent of relative permittivity of dielectric medium.</a:t>
            </a:r>
            <a:r>
              <a:rPr lang="en-US" dirty="0" smtClean="0"/>
              <a:t> </a:t>
            </a:r>
          </a:p>
          <a:p>
            <a:endParaRPr lang="en-US" dirty="0" smtClean="0"/>
          </a:p>
          <a:p>
            <a:endParaRPr lang="en-US" dirty="0" smtClean="0"/>
          </a:p>
          <a:p>
            <a:endParaRPr lang="en-US" dirty="0" smtClean="0"/>
          </a:p>
          <a:p>
            <a:r>
              <a:rPr lang="en-US" dirty="0" smtClean="0"/>
              <a:t>Where ,</a:t>
            </a:r>
          </a:p>
          <a:p>
            <a:pPr>
              <a:buNone/>
            </a:pPr>
            <a:r>
              <a:rPr lang="en-US" dirty="0" smtClean="0"/>
              <a:t>         D= flux density</a:t>
            </a:r>
          </a:p>
          <a:p>
            <a:pPr>
              <a:buNone/>
            </a:pPr>
            <a:r>
              <a:rPr lang="en-US" dirty="0" smtClean="0"/>
              <a:t>         Q= total flux</a:t>
            </a:r>
          </a:p>
          <a:p>
            <a:pPr>
              <a:buNone/>
            </a:pPr>
            <a:r>
              <a:rPr lang="en-US" dirty="0" smtClean="0"/>
              <a:t>          A= surface area</a:t>
            </a:r>
          </a:p>
          <a:p>
            <a:pPr>
              <a:buNone/>
            </a:pPr>
            <a:endParaRPr lang="en-US" dirty="0"/>
          </a:p>
        </p:txBody>
      </p:sp>
      <p:pic>
        <p:nvPicPr>
          <p:cNvPr id="4" name="Picture 3" descr="|\mathbf{D}| = \frac{Q}{A}"/>
          <p:cNvPicPr/>
          <p:nvPr/>
        </p:nvPicPr>
        <p:blipFill>
          <a:blip r:embed="rId2"/>
          <a:srcRect/>
          <a:stretch>
            <a:fillRect/>
          </a:stretch>
        </p:blipFill>
        <p:spPr bwMode="auto">
          <a:xfrm>
            <a:off x="3276600" y="2895600"/>
            <a:ext cx="1627823" cy="12626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Intensity of Electric Field</a:t>
            </a:r>
            <a:endParaRPr lang="en-US" dirty="0">
              <a:solidFill>
                <a:srgbClr val="002060"/>
              </a:solidFill>
            </a:endParaRPr>
          </a:p>
        </p:txBody>
      </p:sp>
      <p:sp>
        <p:nvSpPr>
          <p:cNvPr id="3" name="Content Placeholder 2"/>
          <p:cNvSpPr>
            <a:spLocks noGrp="1"/>
          </p:cNvSpPr>
          <p:nvPr>
            <p:ph sz="quarter" idx="1"/>
          </p:nvPr>
        </p:nvSpPr>
        <p:spPr/>
        <p:txBody>
          <a:bodyPr/>
          <a:lstStyle/>
          <a:p>
            <a:r>
              <a:rPr lang="en-US" dirty="0" smtClean="0"/>
              <a:t>It is the force experienced by a unit positive charge placed at that point.</a:t>
            </a:r>
          </a:p>
          <a:p>
            <a:endParaRPr lang="en-US" dirty="0" smtClean="0"/>
          </a:p>
          <a:p>
            <a:endParaRPr lang="en-US" dirty="0" smtClean="0"/>
          </a:p>
          <a:p>
            <a:r>
              <a:rPr lang="en-US" dirty="0" smtClean="0"/>
              <a:t>It is equal to electric potential gradient ,in magnitude.</a:t>
            </a:r>
          </a:p>
          <a:p>
            <a:r>
              <a:rPr lang="en-US" dirty="0" smtClean="0"/>
              <a:t>It is equal to the lines of force passing through a unit cross sectional area at that point.</a:t>
            </a:r>
          </a:p>
          <a:p>
            <a:endParaRPr lang="en-US" dirty="0"/>
          </a:p>
        </p:txBody>
      </p:sp>
      <p:pic>
        <p:nvPicPr>
          <p:cNvPr id="4" name="Picture 3" descr="\mathbf{E}(x,y,z)\equiv \!\frac{\mathbf{F}_\text{on q}(x,y,z)}{q}"/>
          <p:cNvPicPr/>
          <p:nvPr/>
        </p:nvPicPr>
        <p:blipFill>
          <a:blip r:embed="rId2"/>
          <a:srcRect/>
          <a:stretch>
            <a:fillRect/>
          </a:stretch>
        </p:blipFill>
        <p:spPr bwMode="auto">
          <a:xfrm>
            <a:off x="3429000" y="2286000"/>
            <a:ext cx="26670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99</TotalTime>
  <Words>266</Words>
  <Application>Microsoft Office PowerPoint</Application>
  <PresentationFormat>On-screen Show (4:3)</PresentationFormat>
  <Paragraphs>55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PRESENTATION ON Electrostatics</vt:lpstr>
      <vt:lpstr>Introduction</vt:lpstr>
      <vt:lpstr>Coulomb's Law</vt:lpstr>
      <vt:lpstr> </vt:lpstr>
      <vt:lpstr>Electric Field</vt:lpstr>
      <vt:lpstr>Electric lines of Force</vt:lpstr>
      <vt:lpstr>Slide 7</vt:lpstr>
      <vt:lpstr>Electric Flux Density</vt:lpstr>
      <vt:lpstr>Intensity of Electric Field</vt:lpstr>
      <vt:lpstr>Electric potential</vt:lpstr>
      <vt:lpstr>Potential difference</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Electrostatics and Capacitance</dc:title>
  <dc:creator>lenovo</dc:creator>
  <cp:lastModifiedBy>Admin</cp:lastModifiedBy>
  <cp:revision>20</cp:revision>
  <dcterms:created xsi:type="dcterms:W3CDTF">2014-01-16T07:03:48Z</dcterms:created>
  <dcterms:modified xsi:type="dcterms:W3CDTF">2014-01-17T06:41:13Z</dcterms:modified>
</cp:coreProperties>
</file>